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9" r:id="rId3"/>
    <p:sldId id="271" r:id="rId4"/>
    <p:sldId id="268" r:id="rId5"/>
    <p:sldId id="267" r:id="rId6"/>
    <p:sldId id="262" r:id="rId7"/>
    <p:sldId id="258" r:id="rId8"/>
    <p:sldId id="259" r:id="rId9"/>
    <p:sldId id="257" r:id="rId10"/>
    <p:sldId id="265" r:id="rId11"/>
    <p:sldId id="266" r:id="rId12"/>
    <p:sldId id="272" r:id="rId13"/>
    <p:sldId id="260" r:id="rId14"/>
    <p:sldId id="273" r:id="rId15"/>
    <p:sldId id="27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A78"/>
    <a:srgbClr val="2380A7"/>
    <a:srgbClr val="5A97B3"/>
    <a:srgbClr val="023249"/>
    <a:srgbClr val="B1CAD7"/>
    <a:srgbClr val="418CB8"/>
    <a:srgbClr val="00688D"/>
    <a:srgbClr val="DFE3E2"/>
    <a:srgbClr val="C6D4D8"/>
    <a:srgbClr val="01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488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Hopps" userId="eee74427467b521c" providerId="LiveId" clId="{568FF1E2-6A1B-4D0D-90A4-250E0172CDDE}"/>
    <pc:docChg chg="modSld">
      <pc:chgData name="Alexandra Hopps" userId="eee74427467b521c" providerId="LiveId" clId="{568FF1E2-6A1B-4D0D-90A4-250E0172CDDE}" dt="2024-05-20T18:03:22.481" v="0" actId="732"/>
      <pc:docMkLst>
        <pc:docMk/>
      </pc:docMkLst>
      <pc:sldChg chg="modSp mod">
        <pc:chgData name="Alexandra Hopps" userId="eee74427467b521c" providerId="LiveId" clId="{568FF1E2-6A1B-4D0D-90A4-250E0172CDDE}" dt="2024-05-20T18:03:22.481" v="0" actId="732"/>
        <pc:sldMkLst>
          <pc:docMk/>
          <pc:sldMk cId="1546336945" sldId="256"/>
        </pc:sldMkLst>
        <pc:picChg chg="mod modCrop">
          <ac:chgData name="Alexandra Hopps" userId="eee74427467b521c" providerId="LiveId" clId="{568FF1E2-6A1B-4D0D-90A4-250E0172CDDE}" dt="2024-05-20T18:03:22.481" v="0" actId="732"/>
          <ac:picMkLst>
            <pc:docMk/>
            <pc:sldMk cId="1546336945" sldId="256"/>
            <ac:picMk id="2" creationId="{8ABD1CFE-EA6B-4B65-9B4E-2D24FE244DBB}"/>
          </ac:picMkLst>
        </pc:picChg>
      </pc:sldChg>
    </pc:docChg>
  </pc:docChgLst>
  <pc:docChgLst>
    <pc:chgData name="Alexandra Hopps" userId="eee74427467b521c" providerId="LiveId" clId="{F3C48D06-1880-4B05-B85D-C4992A32BD1B}"/>
    <pc:docChg chg="undo custSel modSld">
      <pc:chgData name="Alexandra Hopps" userId="eee74427467b521c" providerId="LiveId" clId="{F3C48D06-1880-4B05-B85D-C4992A32BD1B}" dt="2024-03-05T17:32:25.668" v="4" actId="14100"/>
      <pc:docMkLst>
        <pc:docMk/>
      </pc:docMkLst>
      <pc:sldChg chg="modSp mod">
        <pc:chgData name="Alexandra Hopps" userId="eee74427467b521c" providerId="LiveId" clId="{F3C48D06-1880-4B05-B85D-C4992A32BD1B}" dt="2024-03-05T17:32:25.668" v="4" actId="14100"/>
        <pc:sldMkLst>
          <pc:docMk/>
          <pc:sldMk cId="1546336945" sldId="256"/>
        </pc:sldMkLst>
        <pc:spChg chg="mod">
          <ac:chgData name="Alexandra Hopps" userId="eee74427467b521c" providerId="LiveId" clId="{F3C48D06-1880-4B05-B85D-C4992A32BD1B}" dt="2024-03-05T17:32:25.668" v="4" actId="14100"/>
          <ac:spMkLst>
            <pc:docMk/>
            <pc:sldMk cId="1546336945" sldId="256"/>
            <ac:spMk id="11" creationId="{2FA16E24-CF30-8A26-DAAA-FBCD92B8971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DC312F-5D77-45D4-B349-7838161EE6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CE5B0-021B-42A5-8CC5-B0269544E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31CB2-5791-455C-B9FF-0FEA87F80165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32272F-5B3B-42C9-9CB4-50BC00E573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1645C-CF73-44D3-9F04-098F5B6303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71069-74B7-4220-A909-584AD6B1F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85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41F2B-2F11-45F5-8941-28A16F6E00DB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EDA6D-3411-4AC6-939B-6BD3CEF74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78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Undergraduate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 changes in sound speed introduce uncertainty in measurements/variation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5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shallow ocean stuff to previous slide</a:t>
            </a:r>
          </a:p>
          <a:p>
            <a:r>
              <a:rPr lang="en-US" dirty="0"/>
              <a:t>Instead of “southern hemisphere” say “from deeper water” </a:t>
            </a:r>
          </a:p>
          <a:p>
            <a:r>
              <a:rPr lang="en-US" dirty="0"/>
              <a:t>Add image from boat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Jokeabout</a:t>
            </a:r>
            <a:r>
              <a:rPr lang="en-US" dirty="0"/>
              <a:t> being able to do it in </a:t>
            </a:r>
            <a:r>
              <a:rPr lang="en-US" dirty="0" err="1"/>
              <a:t>utah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59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borrow images for presentation , </a:t>
            </a:r>
            <a:r>
              <a:rPr lang="en-US" dirty="0" err="1"/>
              <a:t>jong</a:t>
            </a:r>
            <a:r>
              <a:rPr lang="en-US" dirty="0"/>
              <a:t> pronunciation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corey</a:t>
            </a:r>
            <a:r>
              <a:rPr lang="en-US" dirty="0"/>
              <a:t> for better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55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Fix plot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14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some ideas why the shallower one got warmer faster but we want to redo the exp 2 more times for consistency, vents above tanks and air blows, building 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EDA6D-3411-4AC6-939B-6BD3CEF74A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8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46A878-86BD-4815-9DEB-F83BF26B05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0086" y="3429000"/>
            <a:ext cx="9860692" cy="566351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57B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Authors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7F493A-983C-4D31-8B9B-97072CD82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87" y="321276"/>
            <a:ext cx="8002220" cy="31077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CDDBA-7AFD-472A-855E-C66D35B1D5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400" y="3995738"/>
            <a:ext cx="9861550" cy="56673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057B8"/>
                </a:solidFill>
              </a:defRPr>
            </a:lvl1pPr>
          </a:lstStyle>
          <a:p>
            <a:pPr lvl="0"/>
            <a:r>
              <a:rPr lang="en-US" dirty="0"/>
              <a:t>Affiliations/Conference</a:t>
            </a:r>
          </a:p>
        </p:txBody>
      </p:sp>
    </p:spTree>
    <p:extLst>
      <p:ext uri="{BB962C8B-B14F-4D97-AF65-F5344CB8AC3E}">
        <p14:creationId xmlns:p14="http://schemas.microsoft.com/office/powerpoint/2010/main" val="513886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C785-AC74-4458-831C-8B37F7AE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54103-0269-4C6F-A7A5-83A747885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C597C-1CA9-4955-9B4F-9C0B55286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1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6BDC-7387-406F-AD3F-D824F2CEA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ACAC9-47D3-4ED1-A7B6-6511403EB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1987-3BF4-40BA-9178-0E8133BFC2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69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8A85-1789-4DC1-91BB-FDB900A8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1036-35AE-4F87-BE8A-C8A0576FC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1A6E5-92AF-4C99-A88C-D29CB1AE1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5F6BE-50C3-4D47-9211-4084239EF4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60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7F38-7562-4D6D-8AEC-48CFB9DB4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BC600-7B28-4842-A2A9-624FD45E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9A3F6-98F8-4AF5-B223-7638D91B3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82D28-F384-451A-99BE-1BFADC6CD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1AB8D-BEB2-4D66-8C7A-DD42CF69D7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7629-BB98-4695-BD5F-5FD990BA2E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3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BAA3-A3BA-4E3A-A887-92C4F119D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391E7-8CE0-4AEB-AA01-02650745A9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0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AE1703-06FB-4D1E-9BD2-5B416A7DE8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7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C2EC-C1F0-4E07-825E-AEB362B2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B318-12CD-4B7B-A05C-5625025B8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BA84A-627B-4DFF-8A7E-F47768FC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87D97-4084-485C-9F31-E3372E8705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66046-F4AF-4412-AD65-E385AFE7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011E5-8AE2-4CF2-B7F6-16C222450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CAE1C-325E-4A52-BEBA-39100A907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99A8B-2C29-467F-8395-AC464E52C5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7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1AEFF3-737B-4B59-B264-A7E27A4F8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660C-76F9-411E-9F70-91524EDF1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910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C8FA5-E154-4817-A734-4A5FC58DBB66}"/>
              </a:ext>
            </a:extLst>
          </p:cNvPr>
          <p:cNvSpPr/>
          <p:nvPr/>
        </p:nvSpPr>
        <p:spPr>
          <a:xfrm>
            <a:off x="-21431" y="6766559"/>
            <a:ext cx="12232481" cy="91441"/>
          </a:xfrm>
          <a:prstGeom prst="rect">
            <a:avLst/>
          </a:prstGeom>
          <a:solidFill>
            <a:srgbClr val="002E5D"/>
          </a:solidFill>
          <a:ln>
            <a:solidFill>
              <a:srgbClr val="002E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77F8B-A664-4EA0-9DB1-1B5DB7C17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279" y="6310312"/>
            <a:ext cx="6641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1">
                <a:solidFill>
                  <a:srgbClr val="002E5D"/>
                </a:solidFill>
              </a:defRPr>
            </a:lvl1pPr>
          </a:lstStyle>
          <a:p>
            <a:fld id="{9AB61A18-42B2-4051-AA01-33445F14E21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F7F317-EB84-E689-9613-9C5B0A6DBB0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77" y="6374664"/>
            <a:ext cx="2752344" cy="27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E5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wu.pressbooks.pub/webboceanography/chapter/6-4-sound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water view">
            <a:extLst>
              <a:ext uri="{FF2B5EF4-FFF2-40B4-BE49-F238E27FC236}">
                <a16:creationId xmlns:a16="http://schemas.microsoft.com/office/drawing/2014/main" id="{8ABD1CFE-EA6B-4B65-9B4E-2D24FE24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1" r="11073" b="34987"/>
          <a:stretch/>
        </p:blipFill>
        <p:spPr>
          <a:xfrm>
            <a:off x="0" y="592390"/>
            <a:ext cx="12192000" cy="5673220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225ACC7-75F6-4F8C-BF68-413543297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87" y="321276"/>
            <a:ext cx="8186580" cy="3107724"/>
          </a:xfrm>
        </p:spPr>
        <p:txBody>
          <a:bodyPr/>
          <a:lstStyle/>
          <a:p>
            <a:r>
              <a:rPr lang="en-US" dirty="0">
                <a:solidFill>
                  <a:srgbClr val="2380A7"/>
                </a:solidFill>
                <a:latin typeface="Franklin Gothic Medium Cond" panose="020B0606030402020204" pitchFamily="34" charset="0"/>
              </a:rPr>
              <a:t>Introducing Sound Speed Variability in a Laboratory Water Tank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29F555E-CF5C-E685-3835-6B9A7D27A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087" y="4416124"/>
            <a:ext cx="6901764" cy="566737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25A78"/>
                </a:solidFill>
              </a:rPr>
              <a:t>Acoustical Society of America | Chicago, IL | May 2023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2FA16E24-CF30-8A26-DAAA-FBCD92B89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087" y="3851587"/>
            <a:ext cx="9860864" cy="625103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solidFill>
                  <a:srgbClr val="025A78"/>
                </a:solidFill>
              </a:rPr>
              <a:t>Alexandra Hopps, </a:t>
            </a:r>
            <a:r>
              <a:rPr lang="en-US" sz="4000" dirty="0" err="1">
                <a:solidFill>
                  <a:srgbClr val="025A78"/>
                </a:solidFill>
              </a:rPr>
              <a:t>Tracianne</a:t>
            </a:r>
            <a:r>
              <a:rPr lang="en-US" sz="4000" dirty="0">
                <a:solidFill>
                  <a:srgbClr val="025A78"/>
                </a:solidFill>
              </a:rPr>
              <a:t> B </a:t>
            </a:r>
            <a:r>
              <a:rPr lang="en-US" sz="4000" dirty="0" err="1">
                <a:solidFill>
                  <a:srgbClr val="025A78"/>
                </a:solidFill>
              </a:rPr>
              <a:t>Neilsen</a:t>
            </a:r>
            <a:endParaRPr lang="en-US" sz="4000" dirty="0">
              <a:solidFill>
                <a:srgbClr val="025A78"/>
              </a:solidFill>
            </a:endParaRPr>
          </a:p>
          <a:p>
            <a:endParaRPr lang="en-US" dirty="0">
              <a:solidFill>
                <a:srgbClr val="025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3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and Heater Sound Speed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picture containing miller&#10;&#10;Description automatically generated">
            <a:extLst>
              <a:ext uri="{FF2B5EF4-FFF2-40B4-BE49-F238E27FC236}">
                <a16:creationId xmlns:a16="http://schemas.microsoft.com/office/drawing/2014/main" id="{001323A9-923F-40BD-61D3-8CF454AE6F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4" t="33156" r="16342" b="78"/>
          <a:stretch/>
        </p:blipFill>
        <p:spPr>
          <a:xfrm>
            <a:off x="409342" y="1532553"/>
            <a:ext cx="5518344" cy="3792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floor&#10;&#10;Description automatically generated">
            <a:extLst>
              <a:ext uri="{FF2B5EF4-FFF2-40B4-BE49-F238E27FC236}">
                <a16:creationId xmlns:a16="http://schemas.microsoft.com/office/drawing/2014/main" id="{791ED8B9-5559-2529-4DA5-6D35842242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" b="6930"/>
          <a:stretch/>
        </p:blipFill>
        <p:spPr>
          <a:xfrm>
            <a:off x="7553226" y="1511856"/>
            <a:ext cx="2957236" cy="3834288"/>
          </a:xfrm>
          <a:prstGeom prst="rect">
            <a:avLst/>
          </a:prstGeom>
        </p:spPr>
      </p:pic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08E9CD1-5FBB-A2C7-5EF1-421CC6C2C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58" y="1253331"/>
            <a:ext cx="6091871" cy="4351337"/>
          </a:xfrm>
        </p:spPr>
      </p:pic>
      <p:sp>
        <p:nvSpPr>
          <p:cNvPr id="3" name="Text Placeholder 166">
            <a:extLst>
              <a:ext uri="{FF2B5EF4-FFF2-40B4-BE49-F238E27FC236}">
                <a16:creationId xmlns:a16="http://schemas.microsoft.com/office/drawing/2014/main" id="{322A6316-7AA9-E7B3-5D74-D307EDC4CCE4}"/>
              </a:ext>
            </a:extLst>
          </p:cNvPr>
          <p:cNvSpPr txBox="1">
            <a:spLocks/>
          </p:cNvSpPr>
          <p:nvPr/>
        </p:nvSpPr>
        <p:spPr>
          <a:xfrm>
            <a:off x="536650" y="4416587"/>
            <a:ext cx="1752600" cy="7591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892" indent="-3428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1pPr>
            <a:lvl2pPr marL="742931" indent="-28574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2pPr>
            <a:lvl3pPr marL="1142972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4pPr>
            <a:lvl5pPr marL="205734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Over 300 </a:t>
            </a:r>
            <a:r>
              <a:rPr lang="en-US" sz="18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lbs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pebble ice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 Placeholder 166">
            <a:extLst>
              <a:ext uri="{FF2B5EF4-FFF2-40B4-BE49-F238E27FC236}">
                <a16:creationId xmlns:a16="http://schemas.microsoft.com/office/drawing/2014/main" id="{7F6BC2BF-F8A2-1B7B-9C3A-C8868B1ABD84}"/>
              </a:ext>
            </a:extLst>
          </p:cNvPr>
          <p:cNvSpPr txBox="1">
            <a:spLocks/>
          </p:cNvSpPr>
          <p:nvPr/>
        </p:nvSpPr>
        <p:spPr>
          <a:xfrm>
            <a:off x="6096000" y="5551199"/>
            <a:ext cx="2084484" cy="7591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892" indent="-3428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1pPr>
            <a:lvl2pPr marL="742931" indent="-28574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2pPr>
            <a:lvl3pPr marL="1142972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4pPr>
            <a:lvl5pPr marL="205734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Ice lowered temperature by 4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9BE06B-DD5F-585F-EF82-5A76BD81F885}"/>
              </a:ext>
            </a:extLst>
          </p:cNvPr>
          <p:cNvCxnSpPr/>
          <p:nvPr/>
        </p:nvCxnSpPr>
        <p:spPr>
          <a:xfrm flipV="1">
            <a:off x="7106461" y="4991100"/>
            <a:ext cx="0" cy="5048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13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Depth-dependent Sound Speed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81561C0-190E-FDA1-D674-53AF4576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04" y="1417663"/>
            <a:ext cx="6471520" cy="4622515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81DD00-D2C4-1BB4-4B4C-9A64951427BB}"/>
              </a:ext>
            </a:extLst>
          </p:cNvPr>
          <p:cNvSpPr txBox="1">
            <a:spLocks/>
          </p:cNvSpPr>
          <p:nvPr/>
        </p:nvSpPr>
        <p:spPr>
          <a:xfrm>
            <a:off x="8121524" y="2997271"/>
            <a:ext cx="3190761" cy="146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141414"/>
                </a:solidFill>
                <a:latin typeface="+mj-lt"/>
              </a:rPr>
              <a:t>1.5 m/s range in sound speed from surface to bottom</a:t>
            </a:r>
            <a:endParaRPr lang="en-US" sz="2800" dirty="0">
              <a:solidFill>
                <a:srgbClr val="14141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133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21" y="1280021"/>
            <a:ext cx="6234953" cy="4297958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141414"/>
                </a:solidFill>
                <a:latin typeface="+mj-lt"/>
              </a:rPr>
              <a:t>Time-dependent sound speed variability: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141414"/>
                </a:solidFill>
                <a:latin typeface="+mj-lt"/>
              </a:rPr>
              <a:t>1476 m/s – 1489 m/s</a:t>
            </a:r>
          </a:p>
          <a:p>
            <a:pPr algn="ctr"/>
            <a:endParaRPr lang="en-US" sz="1100" dirty="0">
              <a:solidFill>
                <a:srgbClr val="14141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141414"/>
                </a:solidFill>
                <a:latin typeface="+mj-lt"/>
              </a:rPr>
              <a:t>Depth-dependent variability: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41414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141414"/>
                </a:solidFill>
                <a:latin typeface="+mj-lt"/>
              </a:rPr>
              <a:t>.5 m/s for 55 cm change in depth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3DD539-1ED9-84E2-604E-CF3F7C044670}"/>
              </a:ext>
            </a:extLst>
          </p:cNvPr>
          <p:cNvSpPr txBox="1">
            <a:spLocks/>
          </p:cNvSpPr>
          <p:nvPr/>
        </p:nvSpPr>
        <p:spPr>
          <a:xfrm>
            <a:off x="626178" y="4207147"/>
            <a:ext cx="5645637" cy="2376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141414"/>
                </a:solidFill>
                <a:latin typeface="+mj-lt"/>
              </a:rPr>
              <a:t>Next Steps</a:t>
            </a:r>
          </a:p>
          <a:p>
            <a:r>
              <a:rPr lang="en-US" sz="2400" dirty="0"/>
              <a:t>Perform several more depth dependent measurements with heat and ice </a:t>
            </a:r>
          </a:p>
          <a:p>
            <a:r>
              <a:rPr lang="en-US" sz="2400" dirty="0"/>
              <a:t>Characterize the max sound speed range possible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7" name="Picture 6" descr="A picture containing indoor, engineering, factory, steel&#10;&#10;Description automatically generated">
            <a:extLst>
              <a:ext uri="{FF2B5EF4-FFF2-40B4-BE49-F238E27FC236}">
                <a16:creationId xmlns:a16="http://schemas.microsoft.com/office/drawing/2014/main" id="{B45AD93C-10FB-503B-B9CC-5AC8E476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61" y="274320"/>
            <a:ext cx="5519819" cy="447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1A34B5-3A7C-49E7-30A9-CB7A3CC0A414}"/>
              </a:ext>
            </a:extLst>
          </p:cNvPr>
          <p:cNvSpPr txBox="1">
            <a:spLocks/>
          </p:cNvSpPr>
          <p:nvPr/>
        </p:nvSpPr>
        <p:spPr>
          <a:xfrm>
            <a:off x="6946550" y="5058476"/>
            <a:ext cx="4422440" cy="103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3p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UW3 </a:t>
            </a:r>
            <a:r>
              <a:rPr lang="en-US" sz="1800" dirty="0"/>
              <a:t>Dobbs et al. </a:t>
            </a:r>
          </a:p>
          <a:p>
            <a:pPr marL="0" indent="0" algn="ctr">
              <a:buNone/>
            </a:pPr>
            <a:r>
              <a:rPr lang="en-US" sz="1800" b="0" i="0" dirty="0">
                <a:solidFill>
                  <a:srgbClr val="333333"/>
                </a:solidFill>
                <a:effectLst/>
              </a:rPr>
              <a:t>“Learning source-receiver range in a laboratory tank with variable water temperature”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150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defTabSz="91440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I would like to thank… </a:t>
            </a:r>
          </a:p>
          <a:p>
            <a:pPr defTabSz="914400"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Brigham Young University College of Physical and Mathematical Science for funding my research assistantship and travel support </a:t>
            </a:r>
          </a:p>
          <a:p>
            <a:pPr defTabSz="914400"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The Office of Naval Research (ONR) for funding the project</a:t>
            </a:r>
          </a:p>
          <a:p>
            <a:pPr defTabSz="914400"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The Acoustical Society of America for accepting my abstract and allowing me to present</a:t>
            </a:r>
          </a:p>
          <a:p>
            <a:pPr defTabSz="914400"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Jay Clift and Adam Kingsley for collaboration editing the LabVIEW software</a:t>
            </a:r>
          </a:p>
          <a:p>
            <a:pPr defTabSz="914400">
              <a:buSzPct val="75000"/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Dr. Traci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Neilsen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for mentorship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7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21" y="1280021"/>
            <a:ext cx="6234953" cy="4297958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141414"/>
                </a:solidFill>
                <a:latin typeface="+mj-lt"/>
              </a:rPr>
              <a:t>Time-dependent sound speed variability: </a:t>
            </a:r>
          </a:p>
          <a:p>
            <a:pPr marL="0" indent="0" algn="ctr">
              <a:buNone/>
            </a:pPr>
            <a:r>
              <a:rPr lang="en-US" sz="2800" dirty="0">
                <a:solidFill>
                  <a:srgbClr val="141414"/>
                </a:solidFill>
                <a:latin typeface="+mj-lt"/>
              </a:rPr>
              <a:t>1476 m/s – 1489 m/s</a:t>
            </a:r>
          </a:p>
          <a:p>
            <a:pPr algn="ctr"/>
            <a:endParaRPr lang="en-US" sz="1100" dirty="0">
              <a:solidFill>
                <a:srgbClr val="141414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sz="2800" b="1" dirty="0">
                <a:solidFill>
                  <a:srgbClr val="141414"/>
                </a:solidFill>
                <a:latin typeface="+mj-lt"/>
              </a:rPr>
              <a:t>Depth-dependent variability: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141414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141414"/>
                </a:solidFill>
                <a:latin typeface="+mj-lt"/>
              </a:rPr>
              <a:t>.5 m/s for 55 cm change in depth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3DD539-1ED9-84E2-604E-CF3F7C044670}"/>
              </a:ext>
            </a:extLst>
          </p:cNvPr>
          <p:cNvSpPr txBox="1">
            <a:spLocks/>
          </p:cNvSpPr>
          <p:nvPr/>
        </p:nvSpPr>
        <p:spPr>
          <a:xfrm>
            <a:off x="626178" y="4207147"/>
            <a:ext cx="5645637" cy="23765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rgbClr val="141414"/>
                </a:solidFill>
                <a:latin typeface="+mj-lt"/>
              </a:rPr>
              <a:t>Next Steps</a:t>
            </a:r>
          </a:p>
          <a:p>
            <a:r>
              <a:rPr lang="en-US" sz="2400" dirty="0"/>
              <a:t>Perform several more depth dependent measurements with heat and ice </a:t>
            </a:r>
          </a:p>
          <a:p>
            <a:r>
              <a:rPr lang="en-US" sz="2400" dirty="0"/>
              <a:t>Characterize the max sound speed range possible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pic>
        <p:nvPicPr>
          <p:cNvPr id="7" name="Picture 6" descr="A picture containing indoor, engineering, factory, steel&#10;&#10;Description automatically generated">
            <a:extLst>
              <a:ext uri="{FF2B5EF4-FFF2-40B4-BE49-F238E27FC236}">
                <a16:creationId xmlns:a16="http://schemas.microsoft.com/office/drawing/2014/main" id="{B45AD93C-10FB-503B-B9CC-5AC8E4766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61" y="274320"/>
            <a:ext cx="5519819" cy="447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1A34B5-3A7C-49E7-30A9-CB7A3CC0A414}"/>
              </a:ext>
            </a:extLst>
          </p:cNvPr>
          <p:cNvSpPr txBox="1">
            <a:spLocks/>
          </p:cNvSpPr>
          <p:nvPr/>
        </p:nvSpPr>
        <p:spPr>
          <a:xfrm>
            <a:off x="6946550" y="5058476"/>
            <a:ext cx="4422440" cy="1039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3p</a:t>
            </a:r>
            <a:r>
              <a:rPr lang="en-US" sz="1800" b="0" i="0" dirty="0">
                <a:solidFill>
                  <a:srgbClr val="333333"/>
                </a:solidFill>
                <a:effectLst/>
              </a:rPr>
              <a:t>UW3 </a:t>
            </a:r>
            <a:r>
              <a:rPr lang="en-US" sz="1800" dirty="0"/>
              <a:t>Dobbs et al. </a:t>
            </a:r>
          </a:p>
          <a:p>
            <a:pPr marL="0" indent="0" algn="ctr">
              <a:buNone/>
            </a:pPr>
            <a:r>
              <a:rPr lang="en-US" sz="1800" b="0" i="0" dirty="0">
                <a:solidFill>
                  <a:srgbClr val="333333"/>
                </a:solidFill>
                <a:effectLst/>
              </a:rPr>
              <a:t>“Learning source-receiver range in a laboratory tank with variable water temperature”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1991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0045" marR="0" lvl="0" indent="-3600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>
                <a:effectLst/>
              </a:rPr>
              <a:t>G. </a:t>
            </a:r>
            <a:r>
              <a:rPr lang="en-US" sz="2400" i="0" dirty="0" err="1">
                <a:effectLst/>
              </a:rPr>
              <a:t>Rabau</a:t>
            </a:r>
            <a:r>
              <a:rPr lang="en-US" sz="2400" i="0" dirty="0">
                <a:effectLst/>
              </a:rPr>
              <a:t>, “Scaled tank experiments of low-frequency propagation in the </a:t>
            </a:r>
            <a:r>
              <a:rPr lang="en-US" sz="2400" i="0" dirty="0" err="1">
                <a:effectLst/>
              </a:rPr>
              <a:t>sofar</a:t>
            </a:r>
            <a:r>
              <a:rPr lang="en-US" sz="2400" i="0" dirty="0">
                <a:effectLst/>
              </a:rPr>
              <a:t> channel,” Acta</a:t>
            </a:r>
            <a:br>
              <a:rPr lang="en-US" sz="2400" dirty="0"/>
            </a:br>
            <a:r>
              <a:rPr lang="en-US" sz="2400" i="0" dirty="0">
                <a:effectLst/>
              </a:rPr>
              <a:t>Acustica united with Acustica 85(1), 12–17 (1999).</a:t>
            </a:r>
          </a:p>
          <a:p>
            <a:pPr marL="360045" marR="0" lvl="0" indent="-3600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>
                <a:effectLst/>
              </a:rPr>
              <a:t>W. A. </a:t>
            </a:r>
            <a:r>
              <a:rPr lang="en-US" sz="2400" i="0" dirty="0" err="1">
                <a:effectLst/>
              </a:rPr>
              <a:t>Kuperman</a:t>
            </a:r>
            <a:r>
              <a:rPr lang="en-US" sz="2400" i="0" dirty="0">
                <a:effectLst/>
              </a:rPr>
              <a:t> and J. F. Lynch, “Shallow-water acoustics,” Physics Today 57(10), 55–61</a:t>
            </a:r>
            <a:br>
              <a:rPr lang="en-US" sz="2400" dirty="0"/>
            </a:br>
            <a:r>
              <a:rPr lang="en-US" sz="2400" i="0" dirty="0">
                <a:effectLst/>
              </a:rPr>
              <a:t>(2004)</a:t>
            </a:r>
            <a:r>
              <a:rPr lang="en-US" sz="2400" dirty="0"/>
              <a:t>.</a:t>
            </a:r>
          </a:p>
          <a:p>
            <a:pPr marL="360045" marR="0" lvl="0" indent="-3600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>
                <a:effectLst/>
              </a:rPr>
              <a:t>T. D. </a:t>
            </a:r>
            <a:r>
              <a:rPr lang="en-US" sz="2400" i="0" dirty="0" err="1">
                <a:effectLst/>
              </a:rPr>
              <a:t>Rossing</a:t>
            </a:r>
            <a:r>
              <a:rPr lang="en-US" sz="2400" i="0" dirty="0">
                <a:effectLst/>
              </a:rPr>
              <a:t>, Springer Handbook of Acoustics (Springer, 2014), pp. 151–152.</a:t>
            </a:r>
          </a:p>
          <a:p>
            <a:pPr marL="360045" marR="0" lvl="0" indent="-3600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>
                <a:effectLst/>
              </a:rPr>
              <a:t>L. Zhang and H. L. Swinney, “Sound propagation in a continuously stratified laboratory ocean</a:t>
            </a:r>
            <a:br>
              <a:rPr lang="en-US" sz="2400" dirty="0"/>
            </a:br>
            <a:r>
              <a:rPr lang="en-US" sz="2400" i="0" dirty="0">
                <a:effectLst/>
              </a:rPr>
              <a:t>model,” The Journal of the Acoustical Society of America 141(5), 3186–3189 (2017).</a:t>
            </a:r>
            <a:endParaRPr lang="en-US" sz="2400" dirty="0"/>
          </a:p>
          <a:p>
            <a:pPr marL="360045" marR="0" lvl="0" indent="-360045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i="0" dirty="0">
                <a:effectLst/>
              </a:rPr>
              <a:t>C. T. </a:t>
            </a:r>
            <a:r>
              <a:rPr lang="en-US" sz="2400" i="0" dirty="0" err="1">
                <a:effectLst/>
              </a:rPr>
              <a:t>Vongsawad</a:t>
            </a:r>
            <a:r>
              <a:rPr lang="en-US" sz="2400" i="0" dirty="0">
                <a:effectLst/>
              </a:rPr>
              <a:t>, T. B. </a:t>
            </a:r>
            <a:r>
              <a:rPr lang="en-US" sz="2400" i="0" dirty="0" err="1">
                <a:effectLst/>
              </a:rPr>
              <a:t>Neilsen</a:t>
            </a:r>
            <a:r>
              <a:rPr lang="en-US" sz="2400" i="0" dirty="0">
                <a:effectLst/>
              </a:rPr>
              <a:t>, A. D. Kingsley, J. E. Ellsworth, B. E. Anderson, K. N. Terry,</a:t>
            </a:r>
            <a:br>
              <a:rPr lang="en-US" sz="2400" dirty="0"/>
            </a:br>
            <a:r>
              <a:rPr lang="en-US" sz="2400" i="0" dirty="0">
                <a:effectLst/>
              </a:rPr>
              <a:t>C. E. Dobbs, S. E. Hollingsworth, and G. H. </a:t>
            </a:r>
            <a:r>
              <a:rPr lang="en-US" sz="2400" i="0" dirty="0" err="1">
                <a:effectLst/>
              </a:rPr>
              <a:t>Fronk</a:t>
            </a:r>
            <a:r>
              <a:rPr lang="en-US" sz="2400" i="0" dirty="0">
                <a:effectLst/>
              </a:rPr>
              <a:t>, “Design of an underwater acoustics lab,” in</a:t>
            </a:r>
            <a:br>
              <a:rPr lang="en-US" sz="2400" dirty="0"/>
            </a:br>
            <a:r>
              <a:rPr lang="en-US" sz="2400" i="0" dirty="0">
                <a:effectLst/>
              </a:rPr>
              <a:t>Proceedings of Meetings on Acoustics 181ASA, Acoustical Society of America (2021), Vol. 45,</a:t>
            </a:r>
            <a:br>
              <a:rPr lang="en-US" sz="2400" dirty="0"/>
            </a:br>
            <a:r>
              <a:rPr lang="en-US" sz="2400" i="0" dirty="0">
                <a:effectLst/>
              </a:rPr>
              <a:t>p. 070005.</a:t>
            </a:r>
            <a:br>
              <a:rPr lang="en-US" sz="2400" dirty="0"/>
            </a:b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ea typeface="Times New Roman" panose="02020603050405020304" pitchFamily="18" charset="0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2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 anchor="ctr">
            <a:normAutofit/>
          </a:bodyPr>
          <a:lstStyle/>
          <a:p>
            <a:r>
              <a:rPr lang="en-US" dirty="0"/>
              <a:t>Temperature Variability in the Ocean 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12B851-FD09-4BD9-75BC-93E534F98F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2" y="1604698"/>
            <a:ext cx="7408333" cy="3648603"/>
          </a:xfrm>
          <a:prstGeom prst="rect">
            <a:avLst/>
          </a:prstGeom>
          <a:noFill/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9991F005-4623-5C51-F3E5-5DD0B2F36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9788" y="1604698"/>
            <a:ext cx="4334933" cy="4705613"/>
          </a:xfrm>
        </p:spPr>
        <p:txBody>
          <a:bodyPr/>
          <a:lstStyle/>
          <a:p>
            <a:pPr marL="0" marR="0" indent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None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Deep Ocean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Sound waves tend to bend towards the depth of minimum sound speed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Minimal energy loss allows sound waves to travel greater distances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31F3A-E899-F2FF-AB5D-F20486593BBC}"/>
              </a:ext>
            </a:extLst>
          </p:cNvPr>
          <p:cNvSpPr txBox="1"/>
          <p:nvPr/>
        </p:nvSpPr>
        <p:spPr>
          <a:xfrm>
            <a:off x="741405" y="5145579"/>
            <a:ext cx="3820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j-lt"/>
                <a:cs typeface="Times New Roman" panose="02020603050405020304" pitchFamily="18" charset="0"/>
              </a:rPr>
              <a:t>Photo credit: </a:t>
            </a:r>
            <a:r>
              <a:rPr lang="en-US" sz="800" u="sng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https://rwu.pressbooks.pub/webboceanography/chapter/6-4-sound/</a:t>
            </a:r>
            <a:endParaRPr kumimoji="0" lang="en-US" sz="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9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 anchor="ctr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6B94-583E-73AB-12C4-CBAD4EAE4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1828" y="1350391"/>
            <a:ext cx="6115390" cy="47570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Complex ocean environment</a:t>
            </a:r>
          </a:p>
          <a:p>
            <a:pPr lvl="1"/>
            <a:r>
              <a:rPr lang="en-US" dirty="0"/>
              <a:t>Bathymetry</a:t>
            </a:r>
          </a:p>
          <a:p>
            <a:pPr lvl="1"/>
            <a:r>
              <a:rPr lang="en-US" dirty="0"/>
              <a:t>Waves</a:t>
            </a:r>
          </a:p>
          <a:p>
            <a:pPr lvl="1"/>
            <a:r>
              <a:rPr lang="en-US" dirty="0"/>
              <a:t>Seafloor </a:t>
            </a:r>
          </a:p>
          <a:p>
            <a:pPr lvl="1"/>
            <a:r>
              <a:rPr lang="en-US" dirty="0"/>
              <a:t>Sound Speed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Sound speed profiles :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Time of the day 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Season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Location 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How well mixed the water 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Develop robust machine learning algorithms</a:t>
            </a:r>
          </a:p>
          <a:p>
            <a:pPr lvl="1"/>
            <a:r>
              <a:rPr lang="en-US" dirty="0"/>
              <a:t>Handle variable ocean environments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pic>
        <p:nvPicPr>
          <p:cNvPr id="8" name="Picture 7" descr="A screen shot of a phone&#10;&#10;Description automatically generated with low confidence">
            <a:extLst>
              <a:ext uri="{FF2B5EF4-FFF2-40B4-BE49-F238E27FC236}">
                <a16:creationId xmlns:a16="http://schemas.microsoft.com/office/drawing/2014/main" id="{A5AAC437-840D-F81B-3DAB-46D5C8E89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44" y="1264104"/>
            <a:ext cx="3787003" cy="49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2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 anchor="ctr">
            <a:normAutofit/>
          </a:bodyPr>
          <a:lstStyle/>
          <a:p>
            <a:r>
              <a:rPr lang="en-US" dirty="0"/>
              <a:t>Temperature Variability in the Ocean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B83E24-086E-5B16-B8B9-23A23B968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7" y="1578418"/>
            <a:ext cx="4265397" cy="319904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E35676-9D82-0613-BB74-D7916061BC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8"/>
          <a:stretch/>
        </p:blipFill>
        <p:spPr>
          <a:xfrm>
            <a:off x="4316471" y="1573787"/>
            <a:ext cx="3871356" cy="3199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D83AFE-90F8-AB5C-545A-4DAAFDADAA32}"/>
              </a:ext>
            </a:extLst>
          </p:cNvPr>
          <p:cNvSpPr txBox="1"/>
          <p:nvPr/>
        </p:nvSpPr>
        <p:spPr>
          <a:xfrm>
            <a:off x="4265980" y="1609647"/>
            <a:ext cx="364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chemeClr val="bg2">
                    <a:lumMod val="10000"/>
                  </a:schemeClr>
                </a:solidFill>
                <a:latin typeface="+mj-lt"/>
                <a:cs typeface="Times New Roman" panose="02020603050405020304" pitchFamily="18" charset="0"/>
              </a:rPr>
              <a:t>Southern SSP New England Mud Patch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37D0F3-1207-D4C1-D0E3-1680CEB914F7}"/>
              </a:ext>
            </a:extLst>
          </p:cNvPr>
          <p:cNvSpPr txBox="1"/>
          <p:nvPr/>
        </p:nvSpPr>
        <p:spPr>
          <a:xfrm>
            <a:off x="719436" y="1609647"/>
            <a:ext cx="3649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noProof="0" dirty="0">
                <a:solidFill>
                  <a:schemeClr val="bg2">
                    <a:lumMod val="10000"/>
                  </a:schemeClr>
                </a:solidFill>
                <a:latin typeface="+mj-lt"/>
                <a:cs typeface="Times New Roman" panose="02020603050405020304" pitchFamily="18" charset="0"/>
              </a:rPr>
              <a:t>Northern SSP New England Mud Patch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FDA581-8D69-DF9F-E86B-52CBBA1E8BAE}"/>
              </a:ext>
            </a:extLst>
          </p:cNvPr>
          <p:cNvSpPr txBox="1"/>
          <p:nvPr/>
        </p:nvSpPr>
        <p:spPr>
          <a:xfrm>
            <a:off x="1198911" y="5007157"/>
            <a:ext cx="633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2">
                    <a:lumMod val="10000"/>
                  </a:schemeClr>
                </a:solidFill>
                <a:latin typeface="+mj-lt"/>
                <a:cs typeface="Times New Roman" panose="02020603050405020304" pitchFamily="18" charset="0"/>
              </a:rPr>
              <a:t>Profiles measured aboard the RV Neil Armstrong during the Seabed Characterization Experiment in May 2022. </a:t>
            </a:r>
          </a:p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schemeClr val="bg2">
                  <a:lumMod val="1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2">
                    <a:lumMod val="10000"/>
                  </a:schemeClr>
                </a:solidFill>
                <a:latin typeface="+mj-lt"/>
                <a:cs typeface="Times New Roman" panose="02020603050405020304" pitchFamily="18" charset="0"/>
              </a:rPr>
              <a:t>The northern location was 5.6 km directly north of the southern location. 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outdoor, water, boat, ship&#10;&#10;Description automatically generated">
            <a:extLst>
              <a:ext uri="{FF2B5EF4-FFF2-40B4-BE49-F238E27FC236}">
                <a16:creationId xmlns:a16="http://schemas.microsoft.com/office/drawing/2014/main" id="{8C3665F1-5E27-563F-7C1C-9229E914D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18" y="1435845"/>
            <a:ext cx="2866955" cy="417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43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 anchor="ctr">
            <a:normAutofit/>
          </a:bodyPr>
          <a:lstStyle/>
          <a:p>
            <a:r>
              <a:rPr lang="en-US" dirty="0"/>
              <a:t>Laboratory Water Tanks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5B2A6BC-6A7B-C73F-F4A6-F5BAA3962230}"/>
              </a:ext>
            </a:extLst>
          </p:cNvPr>
          <p:cNvSpPr txBox="1">
            <a:spLocks/>
          </p:cNvSpPr>
          <p:nvPr/>
        </p:nvSpPr>
        <p:spPr>
          <a:xfrm>
            <a:off x="274320" y="1251570"/>
            <a:ext cx="10515600" cy="1174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Goal: create an environment for testing machine learning algorithms with environmental variability.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0EE4AB-581C-3BC2-BA72-84F0DF734934}"/>
              </a:ext>
            </a:extLst>
          </p:cNvPr>
          <p:cNvSpPr txBox="1"/>
          <p:nvPr/>
        </p:nvSpPr>
        <p:spPr>
          <a:xfrm>
            <a:off x="409342" y="2972746"/>
            <a:ext cx="10704377" cy="2211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Advantages of Tanks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Greater control of variables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Transducer calibration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ct val="75000"/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Ease of access to large amounts of labeled data required for machine learning </a:t>
            </a:r>
            <a:endParaRPr lang="en-US" sz="2800" dirty="0"/>
          </a:p>
        </p:txBody>
      </p:sp>
      <p:pic>
        <p:nvPicPr>
          <p:cNvPr id="5" name="Picture 2" descr="Map of the United States with Utah highlighted">
            <a:extLst>
              <a:ext uri="{FF2B5EF4-FFF2-40B4-BE49-F238E27FC236}">
                <a16:creationId xmlns:a16="http://schemas.microsoft.com/office/drawing/2014/main" id="{1757D214-FF5C-EF9C-6484-37E69F8A7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88" y="2972746"/>
            <a:ext cx="4710660" cy="292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Previous water tanks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CF9E2-AB9E-E442-DB4E-F80F65651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389" b="1389"/>
          <a:stretch/>
        </p:blipFill>
        <p:spPr>
          <a:xfrm>
            <a:off x="1061510" y="2848218"/>
            <a:ext cx="5157787" cy="2991516"/>
          </a:xfrm>
          <a:prstGeom prst="rect">
            <a:avLst/>
          </a:prstGeom>
          <a:noFill/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5788ED1-8273-4133-5A51-B824570C0D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6451" y="416760"/>
            <a:ext cx="5397858" cy="15660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/>
              <a:t>Rabau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Layered 7 different fluids to create Tropical Eastern Summer 4000 m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D289B-8F77-4604-78CD-612EF905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296" y="1931193"/>
            <a:ext cx="3651838" cy="4241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D166D1-5D20-40B0-3A9B-E6EE2A6E020B}"/>
              </a:ext>
            </a:extLst>
          </p:cNvPr>
          <p:cNvSpPr txBox="1"/>
          <p:nvPr/>
        </p:nvSpPr>
        <p:spPr>
          <a:xfrm>
            <a:off x="741405" y="1504714"/>
            <a:ext cx="5183188" cy="1091829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None/>
            </a:pPr>
            <a:r>
              <a:rPr lang="en-US" sz="2400" dirty="0"/>
              <a:t>Zhang and Swinney</a:t>
            </a:r>
          </a:p>
          <a:p>
            <a:pPr marL="0" indent="0" algn="ctr"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None/>
            </a:pPr>
            <a:r>
              <a:rPr lang="en-US" sz="2400" dirty="0"/>
              <a:t>Linearly increased the salinity of the water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570F7-F069-4119-A0DD-946938191E1E}"/>
              </a:ext>
            </a:extLst>
          </p:cNvPr>
          <p:cNvSpPr txBox="1"/>
          <p:nvPr/>
        </p:nvSpPr>
        <p:spPr>
          <a:xfrm>
            <a:off x="10595645" y="5082362"/>
            <a:ext cx="1513134" cy="899302"/>
          </a:xfrm>
          <a:prstGeom prst="rect">
            <a:avLst/>
          </a:prstGeom>
        </p:spPr>
        <p:txBody>
          <a:bodyPr anchor="b">
            <a:normAutofit fontScale="32500" lnSpcReduction="20000"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None/>
            </a:pPr>
            <a:br>
              <a:rPr lang="en-US" sz="2400" b="0" i="0" dirty="0">
                <a:effectLst/>
              </a:rPr>
            </a:br>
            <a:r>
              <a:rPr lang="en-US" sz="2400" b="0" i="0" dirty="0">
                <a:effectLst/>
              </a:rPr>
              <a:t>G. </a:t>
            </a:r>
            <a:r>
              <a:rPr lang="en-US" sz="2400" b="0" i="0" dirty="0" err="1">
                <a:effectLst/>
              </a:rPr>
              <a:t>Rabau</a:t>
            </a:r>
            <a:r>
              <a:rPr lang="en-US" sz="2400" b="0" i="0" dirty="0">
                <a:effectLst/>
              </a:rPr>
              <a:t>, “Scaled tank experiments of low-frequency propagation in the </a:t>
            </a:r>
            <a:r>
              <a:rPr lang="en-US" sz="2400" b="0" i="0" dirty="0" err="1">
                <a:effectLst/>
              </a:rPr>
              <a:t>sofar</a:t>
            </a:r>
            <a:r>
              <a:rPr lang="en-US" sz="2400" b="0" i="0" dirty="0">
                <a:effectLst/>
              </a:rPr>
              <a:t> channel,” Acta</a:t>
            </a:r>
            <a:br>
              <a:rPr lang="en-US" sz="2400" dirty="0"/>
            </a:br>
            <a:r>
              <a:rPr lang="en-US" sz="2400" b="0" i="0" dirty="0">
                <a:effectLst/>
              </a:rPr>
              <a:t>Acustica united with Acustica 85(1), 12–17 (1999).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CB5EA-6FDB-C8E6-A622-FAB0FF08E9B2}"/>
              </a:ext>
            </a:extLst>
          </p:cNvPr>
          <p:cNvSpPr txBox="1"/>
          <p:nvPr/>
        </p:nvSpPr>
        <p:spPr>
          <a:xfrm>
            <a:off x="4986792" y="4594227"/>
            <a:ext cx="1409659" cy="82391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SzPct val="75000"/>
              <a:buFont typeface="Arial" panose="020B0604020202020204" pitchFamily="34" charset="0"/>
              <a:buNone/>
            </a:pPr>
            <a:br>
              <a:rPr lang="en-US" sz="800" b="0" i="0" dirty="0">
                <a:effectLst/>
              </a:rPr>
            </a:br>
            <a:r>
              <a:rPr lang="en-US" sz="800" b="0" i="0" dirty="0">
                <a:effectLst/>
              </a:rPr>
              <a:t>L. Zhang and H. L. Swinney, “Sound propagation in a continuously stratified laboratory ocean</a:t>
            </a:r>
            <a:br>
              <a:rPr lang="en-US" sz="800" dirty="0"/>
            </a:br>
            <a:r>
              <a:rPr lang="en-US" sz="800" b="0" i="0" dirty="0">
                <a:effectLst/>
              </a:rPr>
              <a:t>model,” The Journal of the Acoustical Society of America 141(5), 3186–3189 (2017)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431BB8-3D3E-2B2F-974E-4C6FAC3D3BBC}"/>
              </a:ext>
            </a:extLst>
          </p:cNvPr>
          <p:cNvSpPr/>
          <p:nvPr/>
        </p:nvSpPr>
        <p:spPr>
          <a:xfrm>
            <a:off x="884357" y="2596543"/>
            <a:ext cx="485510" cy="694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3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9" grpId="0"/>
      <p:bldP spid="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Laboratory Water Tank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C2E6B5-247C-F1EC-E582-D4A1EE71E02F}"/>
              </a:ext>
            </a:extLst>
          </p:cNvPr>
          <p:cNvSpPr txBox="1"/>
          <p:nvPr/>
        </p:nvSpPr>
        <p:spPr>
          <a:xfrm>
            <a:off x="5926400" y="4717676"/>
            <a:ext cx="2340241" cy="43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Temperature sensors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4906AF-2D1B-BA97-5C9D-7684A625E3CA}"/>
              </a:ext>
            </a:extLst>
          </p:cNvPr>
          <p:cNvGrpSpPr/>
          <p:nvPr/>
        </p:nvGrpSpPr>
        <p:grpSpPr>
          <a:xfrm>
            <a:off x="4864154" y="1348736"/>
            <a:ext cx="6245487" cy="3184901"/>
            <a:chOff x="4864154" y="1348736"/>
            <a:chExt cx="6245487" cy="318490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6E72B88-9C2A-0D0C-1434-A6C1102ABE65}"/>
                </a:ext>
              </a:extLst>
            </p:cNvPr>
            <p:cNvGrpSpPr/>
            <p:nvPr/>
          </p:nvGrpSpPr>
          <p:grpSpPr>
            <a:xfrm>
              <a:off x="5448573" y="1657184"/>
              <a:ext cx="5661068" cy="2876453"/>
              <a:chOff x="5532120" y="1609837"/>
              <a:chExt cx="5661068" cy="287645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13AA271-B5AB-2074-D975-7578BABC7A4E}"/>
                  </a:ext>
                </a:extLst>
              </p:cNvPr>
              <p:cNvGrpSpPr/>
              <p:nvPr/>
            </p:nvGrpSpPr>
            <p:grpSpPr>
              <a:xfrm>
                <a:off x="5532120" y="1609837"/>
                <a:ext cx="5661068" cy="2876453"/>
                <a:chOff x="5372373" y="1199528"/>
                <a:chExt cx="5661068" cy="287645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97423BC6-AD8D-D5A4-E066-31D29D1C15F1}"/>
                    </a:ext>
                  </a:extLst>
                </p:cNvPr>
                <p:cNvGrpSpPr/>
                <p:nvPr/>
              </p:nvGrpSpPr>
              <p:grpSpPr>
                <a:xfrm>
                  <a:off x="5372373" y="1199528"/>
                  <a:ext cx="5661068" cy="2876453"/>
                  <a:chOff x="3980434" y="1542987"/>
                  <a:chExt cx="4186391" cy="2057907"/>
                </a:xfrm>
              </p:grpSpPr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6AED49D-C090-0A4A-D0DD-338CEE0702E1}"/>
                      </a:ext>
                    </a:extLst>
                  </p:cNvPr>
                  <p:cNvGrpSpPr/>
                  <p:nvPr/>
                </p:nvGrpSpPr>
                <p:grpSpPr>
                  <a:xfrm>
                    <a:off x="3980434" y="1542987"/>
                    <a:ext cx="4186391" cy="2057907"/>
                    <a:chOff x="2702478" y="3050862"/>
                    <a:chExt cx="7336377" cy="3710012"/>
                  </a:xfrm>
                </p:grpSpPr>
                <p:sp>
                  <p:nvSpPr>
                    <p:cNvPr id="9" name="Oval 8">
                      <a:extLst>
                        <a:ext uri="{FF2B5EF4-FFF2-40B4-BE49-F238E27FC236}">
                          <a16:creationId xmlns:a16="http://schemas.microsoft.com/office/drawing/2014/main" id="{AE8402F3-7FD1-7815-5ABE-967F9F96AC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47588" y="6021572"/>
                      <a:ext cx="753992" cy="739302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9137AF8D-BC24-0BB5-7D09-6F98CBC0F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1189" y="3401730"/>
                      <a:ext cx="6397444" cy="238033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190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1" name="Oval 10">
                      <a:extLst>
                        <a:ext uri="{FF2B5EF4-FFF2-40B4-BE49-F238E27FC236}">
                          <a16:creationId xmlns:a16="http://schemas.microsoft.com/office/drawing/2014/main" id="{DFBB151A-0AD4-B101-611B-D6050FE614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75969" y="5547268"/>
                      <a:ext cx="193054" cy="202375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" name="Oval 11">
                      <a:extLst>
                        <a:ext uri="{FF2B5EF4-FFF2-40B4-BE49-F238E27FC236}">
                          <a16:creationId xmlns:a16="http://schemas.microsoft.com/office/drawing/2014/main" id="{64794789-CE52-4400-8257-31BE0F15E5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2101" y="5551178"/>
                      <a:ext cx="193054" cy="202375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" name="Oval 12">
                      <a:extLst>
                        <a:ext uri="{FF2B5EF4-FFF2-40B4-BE49-F238E27FC236}">
                          <a16:creationId xmlns:a16="http://schemas.microsoft.com/office/drawing/2014/main" id="{ECBE50E5-4EAF-36F1-88A8-AA8F9A5FB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13818" y="6021349"/>
                      <a:ext cx="753992" cy="739302"/>
                    </a:xfrm>
                    <a:prstGeom prst="ellipse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" name="Rectangle: Rounded Corners 165">
                      <a:extLst>
                        <a:ext uri="{FF2B5EF4-FFF2-40B4-BE49-F238E27FC236}">
                          <a16:creationId xmlns:a16="http://schemas.microsoft.com/office/drawing/2014/main" id="{0EC8A054-9906-1128-D5BC-1DB497FE9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99426" y="4663063"/>
                      <a:ext cx="277375" cy="17684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Flowchart: Terminator 14">
                      <a:extLst>
                        <a:ext uri="{FF2B5EF4-FFF2-40B4-BE49-F238E27FC236}">
                          <a16:creationId xmlns:a16="http://schemas.microsoft.com/office/drawing/2014/main" id="{48A8BD41-A26D-FE0D-46A2-8B92A383B09F}"/>
                        </a:ext>
                      </a:extLst>
                    </p:cNvPr>
                    <p:cNvSpPr/>
                    <p:nvPr/>
                  </p:nvSpPr>
                  <p:spPr>
                    <a:xfrm rot="20007168">
                      <a:off x="4678292" y="4557398"/>
                      <a:ext cx="570689" cy="211330"/>
                    </a:xfrm>
                    <a:prstGeom prst="flowChartTerminator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945EA24B-77B4-C6E7-9C7F-47AAE93019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08866" y="4596314"/>
                      <a:ext cx="208499" cy="334523"/>
                      <a:chOff x="5958610" y="3908620"/>
                      <a:chExt cx="208499" cy="334523"/>
                    </a:xfrm>
                  </p:grpSpPr>
                  <p:cxnSp>
                    <p:nvCxnSpPr>
                      <p:cNvPr id="30" name="Straight Connector 29">
                        <a:extLst>
                          <a:ext uri="{FF2B5EF4-FFF2-40B4-BE49-F238E27FC236}">
                            <a16:creationId xmlns:a16="http://schemas.microsoft.com/office/drawing/2014/main" id="{653AE006-13EA-4A3F-75D1-A0C061DA3A43}"/>
                          </a:ext>
                        </a:extLst>
                      </p:cNvPr>
                      <p:cNvCxnSpPr>
                        <a:cxnSpLocks/>
                        <a:stCxn id="32" idx="2"/>
                      </p:cNvCxnSpPr>
                      <p:nvPr/>
                    </p:nvCxnSpPr>
                    <p:spPr>
                      <a:xfrm>
                        <a:off x="5958610" y="3950531"/>
                        <a:ext cx="137390" cy="246893"/>
                      </a:xfrm>
                      <a:prstGeom prst="line">
                        <a:avLst/>
                      </a:prstGeom>
                      <a:ln w="19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1" name="Flowchart: Terminator 30">
                        <a:extLst>
                          <a:ext uri="{FF2B5EF4-FFF2-40B4-BE49-F238E27FC236}">
                            <a16:creationId xmlns:a16="http://schemas.microsoft.com/office/drawing/2014/main" id="{86A9E4C6-5501-9C8B-81B9-E14D2A02F6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1890" y="4197424"/>
                        <a:ext cx="105219" cy="45719"/>
                      </a:xfrm>
                      <a:prstGeom prst="flowChartTerminator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Freeform: Shape 180">
                        <a:extLst>
                          <a:ext uri="{FF2B5EF4-FFF2-40B4-BE49-F238E27FC236}">
                            <a16:creationId xmlns:a16="http://schemas.microsoft.com/office/drawing/2014/main" id="{F61421C3-132C-3E03-E5D0-E0A04DBA380B}"/>
                          </a:ext>
                        </a:extLst>
                      </p:cNvPr>
                      <p:cNvSpPr/>
                      <p:nvPr/>
                    </p:nvSpPr>
                    <p:spPr>
                      <a:xfrm rot="20570926">
                        <a:off x="5968004" y="3944118"/>
                        <a:ext cx="67762" cy="298334"/>
                      </a:xfrm>
                      <a:custGeom>
                        <a:avLst/>
                        <a:gdLst>
                          <a:gd name="connsiteX0" fmla="*/ 225467 w 225467"/>
                          <a:gd name="connsiteY0" fmla="*/ 265889 h 265889"/>
                          <a:gd name="connsiteX1" fmla="*/ 1730 w 225467"/>
                          <a:gd name="connsiteY1" fmla="*/ 201038 h 265889"/>
                          <a:gd name="connsiteX2" fmla="*/ 115220 w 225467"/>
                          <a:gd name="connsiteY2" fmla="*/ 0 h 2658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25467" h="265889">
                            <a:moveTo>
                              <a:pt x="225467" y="265889"/>
                            </a:moveTo>
                            <a:cubicBezTo>
                              <a:pt x="122785" y="255621"/>
                              <a:pt x="20104" y="245353"/>
                              <a:pt x="1730" y="201038"/>
                            </a:cubicBezTo>
                            <a:cubicBezTo>
                              <a:pt x="-16644" y="156723"/>
                              <a:pt x="117382" y="44315"/>
                              <a:pt x="11522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0F445B5D-1BEA-9DF0-B754-1962A631BFA0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80771" y="416332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4" name="Freeform: Shape 182">
                        <a:extLst>
                          <a:ext uri="{FF2B5EF4-FFF2-40B4-BE49-F238E27FC236}">
                            <a16:creationId xmlns:a16="http://schemas.microsoft.com/office/drawing/2014/main" id="{3F6E307B-E010-DE3B-A0CB-5AED4842DBEE}"/>
                          </a:ext>
                        </a:extLst>
                      </p:cNvPr>
                      <p:cNvSpPr/>
                      <p:nvPr/>
                    </p:nvSpPr>
                    <p:spPr>
                      <a:xfrm rot="20627487">
                        <a:off x="6004456" y="3908620"/>
                        <a:ext cx="66135" cy="301356"/>
                      </a:xfrm>
                      <a:custGeom>
                        <a:avLst/>
                        <a:gdLst>
                          <a:gd name="connsiteX0" fmla="*/ 114778 w 114778"/>
                          <a:gd name="connsiteY0" fmla="*/ 269729 h 269729"/>
                          <a:gd name="connsiteX1" fmla="*/ 84171 w 114778"/>
                          <a:gd name="connsiteY1" fmla="*/ 154951 h 269729"/>
                          <a:gd name="connsiteX2" fmla="*/ 0 w 114778"/>
                          <a:gd name="connsiteY2" fmla="*/ 0 h 2697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14778" h="269729">
                            <a:moveTo>
                              <a:pt x="114778" y="269729"/>
                            </a:moveTo>
                            <a:cubicBezTo>
                              <a:pt x="109039" y="234817"/>
                              <a:pt x="103301" y="199906"/>
                              <a:pt x="84171" y="154951"/>
                            </a:cubicBezTo>
                            <a:cubicBezTo>
                              <a:pt x="65041" y="109996"/>
                              <a:pt x="1913" y="31245"/>
                              <a:pt x="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7" name="Rectangle: Rounded Corners 184">
                      <a:extLst>
                        <a:ext uri="{FF2B5EF4-FFF2-40B4-BE49-F238E27FC236}">
                          <a16:creationId xmlns:a16="http://schemas.microsoft.com/office/drawing/2014/main" id="{859A3D62-31B9-DD8F-A8D9-58D0C723B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93" y="4733275"/>
                      <a:ext cx="277375" cy="1768409"/>
                    </a:xfrm>
                    <a:prstGeom prst="roundRect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" name="Flowchart: Terminator 17">
                      <a:extLst>
                        <a:ext uri="{FF2B5EF4-FFF2-40B4-BE49-F238E27FC236}">
                          <a16:creationId xmlns:a16="http://schemas.microsoft.com/office/drawing/2014/main" id="{71AC0D1D-D3AD-84E8-2691-F7515671F1FC}"/>
                        </a:ext>
                      </a:extLst>
                    </p:cNvPr>
                    <p:cNvSpPr/>
                    <p:nvPr/>
                  </p:nvSpPr>
                  <p:spPr>
                    <a:xfrm rot="12978676">
                      <a:off x="7174279" y="4589685"/>
                      <a:ext cx="570689" cy="211330"/>
                    </a:xfrm>
                    <a:prstGeom prst="flowChartTerminator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solidFill>
                        <a:schemeClr val="bg2">
                          <a:lumMod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532C3703-66F9-E8FE-7775-8B15DC6D9685}"/>
                        </a:ext>
                      </a:extLst>
                    </p:cNvPr>
                    <p:cNvGrpSpPr/>
                    <p:nvPr/>
                  </p:nvGrpSpPr>
                  <p:grpSpPr>
                    <a:xfrm flipH="1">
                      <a:off x="7005076" y="4601089"/>
                      <a:ext cx="212538" cy="334523"/>
                      <a:chOff x="5958610" y="3908620"/>
                      <a:chExt cx="208499" cy="334523"/>
                    </a:xfrm>
                  </p:grpSpPr>
                  <p:cxnSp>
                    <p:nvCxnSpPr>
                      <p:cNvPr id="25" name="Straight Connector 24">
                        <a:extLst>
                          <a:ext uri="{FF2B5EF4-FFF2-40B4-BE49-F238E27FC236}">
                            <a16:creationId xmlns:a16="http://schemas.microsoft.com/office/drawing/2014/main" id="{26CDA3A9-5F4D-4E72-842F-74A56C95D74E}"/>
                          </a:ext>
                        </a:extLst>
                      </p:cNvPr>
                      <p:cNvCxnSpPr>
                        <a:cxnSpLocks/>
                        <a:stCxn id="27" idx="2"/>
                      </p:cNvCxnSpPr>
                      <p:nvPr/>
                    </p:nvCxnSpPr>
                    <p:spPr>
                      <a:xfrm>
                        <a:off x="5958610" y="3950531"/>
                        <a:ext cx="137390" cy="246893"/>
                      </a:xfrm>
                      <a:prstGeom prst="line">
                        <a:avLst/>
                      </a:prstGeom>
                      <a:ln w="19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6" name="Flowchart: Terminator 25">
                        <a:extLst>
                          <a:ext uri="{FF2B5EF4-FFF2-40B4-BE49-F238E27FC236}">
                            <a16:creationId xmlns:a16="http://schemas.microsoft.com/office/drawing/2014/main" id="{A62C4CCD-D3E2-3663-C597-F056C75BFF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1890" y="4197424"/>
                        <a:ext cx="105219" cy="45719"/>
                      </a:xfrm>
                      <a:prstGeom prst="flowChartTerminator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Freeform: Shape 202">
                        <a:extLst>
                          <a:ext uri="{FF2B5EF4-FFF2-40B4-BE49-F238E27FC236}">
                            <a16:creationId xmlns:a16="http://schemas.microsoft.com/office/drawing/2014/main" id="{5C3642BF-1F1E-B1A1-997E-E79DAA6D8A0F}"/>
                          </a:ext>
                        </a:extLst>
                      </p:cNvPr>
                      <p:cNvSpPr/>
                      <p:nvPr/>
                    </p:nvSpPr>
                    <p:spPr>
                      <a:xfrm rot="20570926">
                        <a:off x="5968004" y="3944118"/>
                        <a:ext cx="67762" cy="298334"/>
                      </a:xfrm>
                      <a:custGeom>
                        <a:avLst/>
                        <a:gdLst>
                          <a:gd name="connsiteX0" fmla="*/ 225467 w 225467"/>
                          <a:gd name="connsiteY0" fmla="*/ 265889 h 265889"/>
                          <a:gd name="connsiteX1" fmla="*/ 1730 w 225467"/>
                          <a:gd name="connsiteY1" fmla="*/ 201038 h 265889"/>
                          <a:gd name="connsiteX2" fmla="*/ 115220 w 225467"/>
                          <a:gd name="connsiteY2" fmla="*/ 0 h 2658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25467" h="265889">
                            <a:moveTo>
                              <a:pt x="225467" y="265889"/>
                            </a:moveTo>
                            <a:cubicBezTo>
                              <a:pt x="122785" y="255621"/>
                              <a:pt x="20104" y="245353"/>
                              <a:pt x="1730" y="201038"/>
                            </a:cubicBezTo>
                            <a:cubicBezTo>
                              <a:pt x="-16644" y="156723"/>
                              <a:pt x="117382" y="44315"/>
                              <a:pt x="11522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B7FE98B4-D354-21CA-A442-BBBC7F2DBD34}"/>
                          </a:ext>
                        </a:extLst>
                      </p:cNvPr>
                      <p:cNvSpPr/>
                      <p:nvPr/>
                    </p:nvSpPr>
                    <p:spPr>
                      <a:xfrm flipH="1">
                        <a:off x="6080771" y="416332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accent1">
                          <a:lumMod val="5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" name="Freeform: Shape 204">
                        <a:extLst>
                          <a:ext uri="{FF2B5EF4-FFF2-40B4-BE49-F238E27FC236}">
                            <a16:creationId xmlns:a16="http://schemas.microsoft.com/office/drawing/2014/main" id="{45AB6FD8-6D4C-5DDC-3411-E814983553C3}"/>
                          </a:ext>
                        </a:extLst>
                      </p:cNvPr>
                      <p:cNvSpPr/>
                      <p:nvPr/>
                    </p:nvSpPr>
                    <p:spPr>
                      <a:xfrm rot="20627487">
                        <a:off x="6004456" y="3908620"/>
                        <a:ext cx="66135" cy="301356"/>
                      </a:xfrm>
                      <a:custGeom>
                        <a:avLst/>
                        <a:gdLst>
                          <a:gd name="connsiteX0" fmla="*/ 114778 w 114778"/>
                          <a:gd name="connsiteY0" fmla="*/ 269729 h 269729"/>
                          <a:gd name="connsiteX1" fmla="*/ 84171 w 114778"/>
                          <a:gd name="connsiteY1" fmla="*/ 154951 h 269729"/>
                          <a:gd name="connsiteX2" fmla="*/ 0 w 114778"/>
                          <a:gd name="connsiteY2" fmla="*/ 0 h 26972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14778" h="269729">
                            <a:moveTo>
                              <a:pt x="114778" y="269729"/>
                            </a:moveTo>
                            <a:cubicBezTo>
                              <a:pt x="109039" y="234817"/>
                              <a:pt x="103301" y="199906"/>
                              <a:pt x="84171" y="154951"/>
                            </a:cubicBezTo>
                            <a:cubicBezTo>
                              <a:pt x="65041" y="109996"/>
                              <a:pt x="1913" y="31245"/>
                              <a:pt x="0" y="0"/>
                            </a:cubicBezTo>
                          </a:path>
                        </a:pathLst>
                      </a:custGeom>
                      <a:noFill/>
                      <a:ln w="635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0" name="Rectangle: Rounded Corners 207">
                      <a:extLst>
                        <a:ext uri="{FF2B5EF4-FFF2-40B4-BE49-F238E27FC236}">
                          <a16:creationId xmlns:a16="http://schemas.microsoft.com/office/drawing/2014/main" id="{79CA45AF-B32A-C16B-F966-EE329F257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2101" y="3645581"/>
                      <a:ext cx="375377" cy="119270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1" name="Rectangle: Rounded Corners 208">
                      <a:extLst>
                        <a:ext uri="{FF2B5EF4-FFF2-40B4-BE49-F238E27FC236}">
                          <a16:creationId xmlns:a16="http://schemas.microsoft.com/office/drawing/2014/main" id="{89FC2AAA-AE0A-0FB4-9D99-1114400F5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22100" y="5252039"/>
                      <a:ext cx="375377" cy="119270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" name="Rectangle: Rounded Corners 206">
                      <a:extLst>
                        <a:ext uri="{FF2B5EF4-FFF2-40B4-BE49-F238E27FC236}">
                          <a16:creationId xmlns:a16="http://schemas.microsoft.com/office/drawing/2014/main" id="{15F040D4-402D-2BCE-5A96-EFFFEF7D9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3417" y="3452965"/>
                      <a:ext cx="545438" cy="2094302"/>
                    </a:xfrm>
                    <a:prstGeom prst="roundRect">
                      <a:avLst/>
                    </a:prstGeom>
                    <a:solidFill>
                      <a:schemeClr val="bg2">
                        <a:lumMod val="75000"/>
                      </a:schemeClr>
                    </a:solidFill>
                    <a:ln>
                      <a:solidFill>
                        <a:schemeClr val="bg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3" name="Left Brace 22">
                      <a:extLst>
                        <a:ext uri="{FF2B5EF4-FFF2-40B4-BE49-F238E27FC236}">
                          <a16:creationId xmlns:a16="http://schemas.microsoft.com/office/drawing/2014/main" id="{C2C7C156-20C5-053B-8255-39006BFE302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6088095" y="3955"/>
                      <a:ext cx="303632" cy="6397445"/>
                    </a:xfrm>
                    <a:prstGeom prst="leftBrace">
                      <a:avLst/>
                    </a:prstGeom>
                    <a:ln w="127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Left Brace 23">
                      <a:extLst>
                        <a:ext uri="{FF2B5EF4-FFF2-40B4-BE49-F238E27FC236}">
                          <a16:creationId xmlns:a16="http://schemas.microsoft.com/office/drawing/2014/main" id="{096DFA21-99B0-2EE0-7982-DD8789D07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2478" y="3401731"/>
                      <a:ext cx="288807" cy="2380338"/>
                    </a:xfrm>
                    <a:prstGeom prst="leftBrace">
                      <a:avLst/>
                    </a:prstGeom>
                    <a:ln w="127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cxnSp>
                <p:nvCxnSpPr>
                  <p:cNvPr id="7" name="Straight Arrow Connector 6">
                    <a:extLst>
                      <a:ext uri="{FF2B5EF4-FFF2-40B4-BE49-F238E27FC236}">
                        <a16:creationId xmlns:a16="http://schemas.microsoft.com/office/drawing/2014/main" id="{FEEC495A-82F8-E0F6-4D00-923396F64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20000" y="2603019"/>
                    <a:ext cx="0" cy="321878"/>
                  </a:xfrm>
                  <a:prstGeom prst="straightConnector1">
                    <a:avLst/>
                  </a:prstGeom>
                  <a:ln w="12700">
                    <a:solidFill>
                      <a:srgbClr val="002E5D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90F912C7-359B-A103-8924-E64B264E23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15200" y="2918752"/>
                    <a:ext cx="304800" cy="0"/>
                  </a:xfrm>
                  <a:prstGeom prst="straightConnector1">
                    <a:avLst/>
                  </a:prstGeom>
                  <a:ln w="12700">
                    <a:solidFill>
                      <a:srgbClr val="002E5D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310FF3A-36F8-82EC-975F-6983181EAEF0}"/>
                    </a:ext>
                  </a:extLst>
                </p:cNvPr>
                <p:cNvSpPr txBox="1"/>
                <p:nvPr/>
              </p:nvSpPr>
              <p:spPr>
                <a:xfrm>
                  <a:off x="9715643" y="2944197"/>
                  <a:ext cx="223167" cy="3871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y</a:t>
                  </a:r>
                  <a:endParaRPr lang="en-US" dirty="0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0F2829C-1E80-5090-E305-CEB3B1EF4944}"/>
                  </a:ext>
                </a:extLst>
              </p:cNvPr>
              <p:cNvSpPr txBox="1"/>
              <p:nvPr/>
            </p:nvSpPr>
            <p:spPr>
              <a:xfrm>
                <a:off x="10329362" y="2858459"/>
                <a:ext cx="248758" cy="387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x</a:t>
                </a:r>
                <a:endParaRPr lang="en-US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8A7530-90A9-E76C-01EB-B949A9DD017B}"/>
                </a:ext>
              </a:extLst>
            </p:cNvPr>
            <p:cNvSpPr txBox="1"/>
            <p:nvPr/>
          </p:nvSpPr>
          <p:spPr>
            <a:xfrm>
              <a:off x="5685311" y="1923528"/>
              <a:ext cx="1704632" cy="306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Depth = 0.5-0.6 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85A75E-DF82-59B3-02D7-3DD47539CF18}"/>
                </a:ext>
              </a:extLst>
            </p:cNvPr>
            <p:cNvSpPr txBox="1"/>
            <p:nvPr/>
          </p:nvSpPr>
          <p:spPr>
            <a:xfrm>
              <a:off x="7911948" y="1348736"/>
              <a:ext cx="828231" cy="437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3.6 m</a:t>
              </a:r>
              <a:endParaRPr lang="en-US" sz="274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029ED8-4BE8-9855-F08A-0BC4E86634AF}"/>
                </a:ext>
              </a:extLst>
            </p:cNvPr>
            <p:cNvSpPr txBox="1"/>
            <p:nvPr/>
          </p:nvSpPr>
          <p:spPr>
            <a:xfrm>
              <a:off x="4864154" y="2682608"/>
              <a:ext cx="1338405" cy="437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1.2 m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6099B68-DD33-CA9D-D02A-49B1052CCBE0}"/>
              </a:ext>
            </a:extLst>
          </p:cNvPr>
          <p:cNvSpPr txBox="1"/>
          <p:nvPr/>
        </p:nvSpPr>
        <p:spPr>
          <a:xfrm>
            <a:off x="7483391" y="3291403"/>
            <a:ext cx="139626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Hydrophones</a:t>
            </a:r>
            <a:endParaRPr lang="en-US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D9BD4-A5BF-B2F2-E7C1-B7A6B99E581D}"/>
              </a:ext>
            </a:extLst>
          </p:cNvPr>
          <p:cNvSpPr txBox="1"/>
          <p:nvPr/>
        </p:nvSpPr>
        <p:spPr>
          <a:xfrm>
            <a:off x="8635400" y="4773216"/>
            <a:ext cx="2645256" cy="53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Two UR10e robots for moving hydrophones to precise locations</a:t>
            </a:r>
            <a:endParaRPr lang="en-US" sz="2800" dirty="0">
              <a:solidFill>
                <a:schemeClr val="bg2">
                  <a:lumMod val="1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19BE7-8E11-22EF-1BFB-F833D4AA61B1}"/>
              </a:ext>
            </a:extLst>
          </p:cNvPr>
          <p:cNvCxnSpPr>
            <a:cxnSpLocks/>
          </p:cNvCxnSpPr>
          <p:nvPr/>
        </p:nvCxnSpPr>
        <p:spPr>
          <a:xfrm flipH="1" flipV="1">
            <a:off x="7488630" y="4354234"/>
            <a:ext cx="1674868" cy="428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A1561E-7D34-1B92-0AC9-8E0302D19DDA}"/>
              </a:ext>
            </a:extLst>
          </p:cNvPr>
          <p:cNvCxnSpPr>
            <a:cxnSpLocks/>
          </p:cNvCxnSpPr>
          <p:nvPr/>
        </p:nvCxnSpPr>
        <p:spPr>
          <a:xfrm flipV="1">
            <a:off x="9163497" y="4559017"/>
            <a:ext cx="76800" cy="23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F352D5-DAA5-C66D-177C-DF9B0CC6B5E0}"/>
              </a:ext>
            </a:extLst>
          </p:cNvPr>
          <p:cNvCxnSpPr>
            <a:cxnSpLocks/>
          </p:cNvCxnSpPr>
          <p:nvPr/>
        </p:nvCxnSpPr>
        <p:spPr>
          <a:xfrm flipH="1" flipV="1">
            <a:off x="7560484" y="3119617"/>
            <a:ext cx="354868" cy="21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1E082E-6F00-1E1D-051C-4FDD1DAE2B52}"/>
              </a:ext>
            </a:extLst>
          </p:cNvPr>
          <p:cNvCxnSpPr>
            <a:cxnSpLocks/>
          </p:cNvCxnSpPr>
          <p:nvPr/>
        </p:nvCxnSpPr>
        <p:spPr>
          <a:xfrm flipV="1">
            <a:off x="8471768" y="3113816"/>
            <a:ext cx="307370" cy="24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08B3435-B51C-2DC8-5A1A-3CA09ACB7F66}"/>
              </a:ext>
            </a:extLst>
          </p:cNvPr>
          <p:cNvCxnSpPr>
            <a:cxnSpLocks/>
          </p:cNvCxnSpPr>
          <p:nvPr/>
        </p:nvCxnSpPr>
        <p:spPr>
          <a:xfrm flipH="1" flipV="1">
            <a:off x="5908185" y="3802860"/>
            <a:ext cx="748864" cy="927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175E4C-AE72-EB4B-EB98-6182F6E8A12B}"/>
              </a:ext>
            </a:extLst>
          </p:cNvPr>
          <p:cNvCxnSpPr>
            <a:cxnSpLocks/>
          </p:cNvCxnSpPr>
          <p:nvPr/>
        </p:nvCxnSpPr>
        <p:spPr>
          <a:xfrm flipV="1">
            <a:off x="6657049" y="3797729"/>
            <a:ext cx="3836105" cy="92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69D49E0-10A5-A199-E71F-9B6DF98E7D40}"/>
              </a:ext>
            </a:extLst>
          </p:cNvPr>
          <p:cNvSpPr txBox="1"/>
          <p:nvPr/>
        </p:nvSpPr>
        <p:spPr>
          <a:xfrm>
            <a:off x="11109641" y="1942569"/>
            <a:ext cx="1117946" cy="767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Tank filtration system and heater</a:t>
            </a:r>
          </a:p>
        </p:txBody>
      </p:sp>
      <p:pic>
        <p:nvPicPr>
          <p:cNvPr id="52" name="Picture 51" descr="A picture containing indoor, floor, kitchen, metal&#10;&#10;Description automatically generated">
            <a:extLst>
              <a:ext uri="{FF2B5EF4-FFF2-40B4-BE49-F238E27FC236}">
                <a16:creationId xmlns:a16="http://schemas.microsoft.com/office/drawing/2014/main" id="{37167BA0-EA68-B0AD-C5EA-5E9FBE1BE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2" y="1491967"/>
            <a:ext cx="4459422" cy="361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60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40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5" y="1251132"/>
            <a:ext cx="10515600" cy="707592"/>
          </a:xfrm>
        </p:spPr>
        <p:txBody>
          <a:bodyPr/>
          <a:lstStyle/>
          <a:p>
            <a:pPr marL="0" indent="0" algn="just" defTabSz="914400">
              <a:buNone/>
            </a:pPr>
            <a:r>
              <a:rPr lang="en-US" sz="2800" dirty="0">
                <a:effectLst/>
                <a:latin typeface="+mj-lt"/>
                <a:ea typeface="Calibri" panose="020F0502020204030204" pitchFamily="34" charset="0"/>
              </a:rPr>
              <a:t>Enable non-uniform sound speed profiles in a shallow water tank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picture containing indoor, equipment, device, cluttered&#10;&#10;Description automatically generated">
            <a:extLst>
              <a:ext uri="{FF2B5EF4-FFF2-40B4-BE49-F238E27FC236}">
                <a16:creationId xmlns:a16="http://schemas.microsoft.com/office/drawing/2014/main" id="{B06C2A4E-76C0-2B54-6D7C-50BC6428B3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9" y="3214464"/>
            <a:ext cx="3758849" cy="324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close-up of a syringe on a table&#10;&#10;Description automatically generated with low confidence">
            <a:extLst>
              <a:ext uri="{FF2B5EF4-FFF2-40B4-BE49-F238E27FC236}">
                <a16:creationId xmlns:a16="http://schemas.microsoft.com/office/drawing/2014/main" id="{0D4BA3B6-4192-AB10-29BE-35BC9954C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52" y="3132116"/>
            <a:ext cx="2554394" cy="340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14240-1C6F-F3D1-5743-ED880F889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09" b="-1"/>
          <a:stretch/>
        </p:blipFill>
        <p:spPr>
          <a:xfrm>
            <a:off x="7872593" y="3997084"/>
            <a:ext cx="4082053" cy="167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166">
            <a:extLst>
              <a:ext uri="{FF2B5EF4-FFF2-40B4-BE49-F238E27FC236}">
                <a16:creationId xmlns:a16="http://schemas.microsoft.com/office/drawing/2014/main" id="{5648AD7F-1871-B01F-F462-5512CEEB2E49}"/>
              </a:ext>
            </a:extLst>
          </p:cNvPr>
          <p:cNvSpPr txBox="1">
            <a:spLocks/>
          </p:cNvSpPr>
          <p:nvPr/>
        </p:nvSpPr>
        <p:spPr>
          <a:xfrm>
            <a:off x="4985604" y="2041350"/>
            <a:ext cx="2220792" cy="98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892" indent="-3428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1pPr>
            <a:lvl2pPr marL="742931" indent="-28574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2pPr>
            <a:lvl3pPr marL="1142972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4pPr>
            <a:lvl5pPr marL="205734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Measure temperature at various depths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 Placeholder 166">
            <a:extLst>
              <a:ext uri="{FF2B5EF4-FFF2-40B4-BE49-F238E27FC236}">
                <a16:creationId xmlns:a16="http://schemas.microsoft.com/office/drawing/2014/main" id="{A4E0B0E0-D465-1AB2-30CA-BCA89CA27312}"/>
              </a:ext>
            </a:extLst>
          </p:cNvPr>
          <p:cNvSpPr txBox="1">
            <a:spLocks/>
          </p:cNvSpPr>
          <p:nvPr/>
        </p:nvSpPr>
        <p:spPr>
          <a:xfrm>
            <a:off x="9094470" y="2069819"/>
            <a:ext cx="1752600" cy="9874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892" indent="-3428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1pPr>
            <a:lvl2pPr marL="742931" indent="-28574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2pPr>
            <a:lvl3pPr marL="1142972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4pPr>
            <a:lvl5pPr marL="205734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Record data using LabVIEW program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ext Placeholder 166">
            <a:extLst>
              <a:ext uri="{FF2B5EF4-FFF2-40B4-BE49-F238E27FC236}">
                <a16:creationId xmlns:a16="http://schemas.microsoft.com/office/drawing/2014/main" id="{9121A674-B928-B8FA-BDD3-131EAA19ADF4}"/>
              </a:ext>
            </a:extLst>
          </p:cNvPr>
          <p:cNvSpPr txBox="1">
            <a:spLocks/>
          </p:cNvSpPr>
          <p:nvPr/>
        </p:nvSpPr>
        <p:spPr>
          <a:xfrm>
            <a:off x="1547583" y="2155540"/>
            <a:ext cx="1752600" cy="7591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anchor="ctr"/>
          <a:lstStyle>
            <a:lvl1pPr marL="342892" indent="-34289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1pPr>
            <a:lvl2pPr marL="742931" indent="-28574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2pPr>
            <a:lvl3pPr marL="1142972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141414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2E5D"/>
                </a:solidFill>
                <a:latin typeface="+mn-lt"/>
                <a:ea typeface="+mn-ea"/>
                <a:cs typeface="+mn-cs"/>
              </a:defRPr>
            </a:lvl4pPr>
            <a:lvl5pPr marL="2057348" indent="-228594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Vary tank temperature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99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Speed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73B5B-8F53-4C45-F5B5-A1CC918A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65571"/>
            <a:ext cx="2362200" cy="435133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Mackenzie equation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61A18-42B2-4051-AA01-33445F14E21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3A9B4-BF24-C9C9-9C80-D0E075F9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892" y="1408025"/>
            <a:ext cx="8691703" cy="37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FE0CDEC8-F8D9-908F-DB3A-5939703E1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88" y="1802489"/>
            <a:ext cx="2506618" cy="3249319"/>
          </a:xfrm>
          <a:prstGeom prst="rect">
            <a:avLst/>
          </a:prstGeom>
        </p:spPr>
      </p:pic>
      <p:pic>
        <p:nvPicPr>
          <p:cNvPr id="5" name="Picture 4" descr="A picture containing indoor, equipment, device, cluttered&#10;&#10;Description automatically generated">
            <a:extLst>
              <a:ext uri="{FF2B5EF4-FFF2-40B4-BE49-F238E27FC236}">
                <a16:creationId xmlns:a16="http://schemas.microsoft.com/office/drawing/2014/main" id="{30132751-0781-EEED-5634-C4857D9AEB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80" y="1711127"/>
            <a:ext cx="3758849" cy="3241163"/>
          </a:xfrm>
          <a:prstGeom prst="rect">
            <a:avLst/>
          </a:prstGeom>
        </p:spPr>
      </p:pic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25504C72-D07C-D6B0-C817-05F2F00A2A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97" y="1578429"/>
            <a:ext cx="5181600" cy="37011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B62E4-602B-F109-B2A4-06BDBB86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320"/>
            <a:ext cx="10515600" cy="873211"/>
          </a:xfrm>
        </p:spPr>
        <p:txBody>
          <a:bodyPr anchor="ctr">
            <a:normAutofit/>
          </a:bodyPr>
          <a:lstStyle/>
          <a:p>
            <a:r>
              <a:rPr lang="en-US" dirty="0"/>
              <a:t>Time-dependent Sound Speed 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4B9C780-EBAA-0420-2DB7-2413EE7ED8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5" y="1574727"/>
            <a:ext cx="5181600" cy="3704844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F9666-3016-885C-DE70-68BA964CF6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279" y="6310312"/>
            <a:ext cx="664126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AB61A18-42B2-4051-AA01-33445F14E21C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19686-9844-D152-B217-EA14129914C7}"/>
              </a:ext>
            </a:extLst>
          </p:cNvPr>
          <p:cNvSpPr txBox="1"/>
          <p:nvPr/>
        </p:nvSpPr>
        <p:spPr>
          <a:xfrm>
            <a:off x="2926117" y="5515887"/>
            <a:ext cx="6339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785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>
                <a:solidFill>
                  <a:schemeClr val="bg2">
                    <a:lumMod val="10000"/>
                  </a:schemeClr>
                </a:solidFill>
                <a:latin typeface="+mj-lt"/>
                <a:cs typeface="Times New Roman" panose="02020603050405020304" pitchFamily="18" charset="0"/>
              </a:rPr>
              <a:t>Sound Speed Range = 14 m/s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509130-73E2-14CD-C04F-75BCDCE5C73E}"/>
              </a:ext>
            </a:extLst>
          </p:cNvPr>
          <p:cNvCxnSpPr>
            <a:cxnSpLocks/>
          </p:cNvCxnSpPr>
          <p:nvPr/>
        </p:nvCxnSpPr>
        <p:spPr>
          <a:xfrm>
            <a:off x="7167616" y="2025570"/>
            <a:ext cx="0" cy="2702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B99935-C560-E3D1-AB36-D1A113E5CF3C}"/>
              </a:ext>
            </a:extLst>
          </p:cNvPr>
          <p:cNvCxnSpPr>
            <a:cxnSpLocks/>
          </p:cNvCxnSpPr>
          <p:nvPr/>
        </p:nvCxnSpPr>
        <p:spPr>
          <a:xfrm flipH="1">
            <a:off x="8484718" y="2688272"/>
            <a:ext cx="33756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0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BYUAcoustics_Modern_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Medium Cond"/>
        <a:ea typeface=""/>
        <a:cs typeface=""/>
      </a:majorFont>
      <a:minorFont>
        <a:latin typeface="Franklin Gothic Medium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YUAcoustics_Modern_White" id="{E5FA5214-939B-47BE-B4FB-A95BD6011897}" vid="{43794CF9-5A7F-4276-8526-AABE98AD2C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BYUAcoustics_Modern_White</Template>
  <TotalTime>2989</TotalTime>
  <Words>898</Words>
  <Application>Microsoft Office PowerPoint</Application>
  <PresentationFormat>Widescreen</PresentationFormat>
  <Paragraphs>136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Franklin Gothic Medium Cond</vt:lpstr>
      <vt:lpstr>Times New Roman</vt:lpstr>
      <vt:lpstr>Wingdings</vt:lpstr>
      <vt:lpstr>BYUAcoustics_Modern_White</vt:lpstr>
      <vt:lpstr>Introducing Sound Speed Variability in a Laboratory Water Tank </vt:lpstr>
      <vt:lpstr>Motivation</vt:lpstr>
      <vt:lpstr>Temperature Variability in the Ocean </vt:lpstr>
      <vt:lpstr>Laboratory Water Tanks </vt:lpstr>
      <vt:lpstr>Previous water tanks </vt:lpstr>
      <vt:lpstr>Laboratory Water Tank</vt:lpstr>
      <vt:lpstr>Methods</vt:lpstr>
      <vt:lpstr>Sound Speed Calculation</vt:lpstr>
      <vt:lpstr>Time-dependent Sound Speed </vt:lpstr>
      <vt:lpstr>Ice and Heater Sound Speed </vt:lpstr>
      <vt:lpstr>Depth-dependent Sound Speed </vt:lpstr>
      <vt:lpstr>Conclusions</vt:lpstr>
      <vt:lpstr>Acknowledgements </vt:lpstr>
      <vt:lpstr>Conclusions</vt:lpstr>
      <vt:lpstr>References</vt:lpstr>
      <vt:lpstr>Temperature Variability in the Ocean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Mathews</dc:creator>
  <cp:lastModifiedBy>Alexandra Hopps</cp:lastModifiedBy>
  <cp:revision>32</cp:revision>
  <dcterms:created xsi:type="dcterms:W3CDTF">2021-06-10T19:24:03Z</dcterms:created>
  <dcterms:modified xsi:type="dcterms:W3CDTF">2024-05-20T18:03:32Z</dcterms:modified>
</cp:coreProperties>
</file>